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699" r:id="rId2"/>
    <p:sldId id="265" r:id="rId3"/>
    <p:sldId id="256" r:id="rId4"/>
    <p:sldId id="694" r:id="rId5"/>
    <p:sldId id="300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716" r:id="rId22"/>
    <p:sldId id="318" r:id="rId23"/>
    <p:sldId id="319" r:id="rId24"/>
    <p:sldId id="334" r:id="rId25"/>
    <p:sldId id="337" r:id="rId26"/>
    <p:sldId id="340" r:id="rId27"/>
    <p:sldId id="341" r:id="rId28"/>
    <p:sldId id="342" r:id="rId29"/>
    <p:sldId id="320" r:id="rId30"/>
    <p:sldId id="321" r:id="rId31"/>
    <p:sldId id="322" r:id="rId32"/>
    <p:sldId id="343" r:id="rId33"/>
    <p:sldId id="270" r:id="rId34"/>
    <p:sldId id="292" r:id="rId35"/>
    <p:sldId id="345" r:id="rId36"/>
    <p:sldId id="294" r:id="rId37"/>
    <p:sldId id="304" r:id="rId38"/>
    <p:sldId id="347" r:id="rId39"/>
    <p:sldId id="348" r:id="rId40"/>
    <p:sldId id="301" r:id="rId41"/>
    <p:sldId id="349" r:id="rId42"/>
    <p:sldId id="289" r:id="rId43"/>
    <p:sldId id="714" r:id="rId44"/>
    <p:sldId id="715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707" r:id="rId53"/>
    <p:sldId id="708" r:id="rId54"/>
    <p:sldId id="709" r:id="rId55"/>
    <p:sldId id="710" r:id="rId56"/>
    <p:sldId id="711" r:id="rId57"/>
    <p:sldId id="712" r:id="rId58"/>
    <p:sldId id="354" r:id="rId59"/>
    <p:sldId id="69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7"/>
    <p:restoredTop sz="94704"/>
  </p:normalViewPr>
  <p:slideViewPr>
    <p:cSldViewPr snapToGrid="0" snapToObjects="1">
      <p:cViewPr varScale="1">
        <p:scale>
          <a:sx n="94" d="100"/>
          <a:sy n="94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5F721-AB28-40DF-8BBB-779C8A6CD5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E2758A-531C-4498-AD91-98B98B9B0FCE}">
      <dgm:prSet/>
      <dgm:spPr/>
      <dgm:t>
        <a:bodyPr/>
        <a:lstStyle/>
        <a:p>
          <a:r>
            <a:rPr lang="en-US" b="1"/>
            <a:t>String functions</a:t>
          </a:r>
          <a:r>
            <a:rPr lang="en-US"/>
            <a:t> – concat, substring, replace, indexof etc.</a:t>
          </a:r>
        </a:p>
      </dgm:t>
    </dgm:pt>
    <dgm:pt modelId="{DFFBCC45-0166-43F2-A824-1A3C23A3A30B}" type="parTrans" cxnId="{DA00E9C1-2D42-447F-8CD0-AA3BFC7BD64D}">
      <dgm:prSet/>
      <dgm:spPr/>
      <dgm:t>
        <a:bodyPr/>
        <a:lstStyle/>
        <a:p>
          <a:endParaRPr lang="en-US"/>
        </a:p>
      </dgm:t>
    </dgm:pt>
    <dgm:pt modelId="{DCC6B5ED-7396-477D-9287-1BE99092CCBE}" type="sibTrans" cxnId="{DA00E9C1-2D42-447F-8CD0-AA3BFC7BD64D}">
      <dgm:prSet/>
      <dgm:spPr/>
      <dgm:t>
        <a:bodyPr/>
        <a:lstStyle/>
        <a:p>
          <a:endParaRPr lang="en-US"/>
        </a:p>
      </dgm:t>
    </dgm:pt>
    <dgm:pt modelId="{19DAFF8C-20DA-4EE5-AB69-37610CA22819}">
      <dgm:prSet/>
      <dgm:spPr/>
      <dgm:t>
        <a:bodyPr/>
        <a:lstStyle/>
        <a:p>
          <a:r>
            <a:rPr lang="en-US" b="1"/>
            <a:t>Collection functions</a:t>
          </a:r>
          <a:r>
            <a:rPr lang="en-US"/>
            <a:t> – length, union, first, last etc.</a:t>
          </a:r>
        </a:p>
      </dgm:t>
    </dgm:pt>
    <dgm:pt modelId="{E61F09C4-9404-4991-AAD4-8B050E86C57E}" type="parTrans" cxnId="{FB6FB07E-FB2D-4DF2-81E4-42B95CE3527C}">
      <dgm:prSet/>
      <dgm:spPr/>
      <dgm:t>
        <a:bodyPr/>
        <a:lstStyle/>
        <a:p>
          <a:endParaRPr lang="en-US"/>
        </a:p>
      </dgm:t>
    </dgm:pt>
    <dgm:pt modelId="{5DDA0278-8AA1-4EC2-A2B5-A5130A068CB3}" type="sibTrans" cxnId="{FB6FB07E-FB2D-4DF2-81E4-42B95CE3527C}">
      <dgm:prSet/>
      <dgm:spPr/>
      <dgm:t>
        <a:bodyPr/>
        <a:lstStyle/>
        <a:p>
          <a:endParaRPr lang="en-US"/>
        </a:p>
      </dgm:t>
    </dgm:pt>
    <dgm:pt modelId="{C0EAE778-4166-4F1B-8957-A1B6FCD467FB}">
      <dgm:prSet/>
      <dgm:spPr/>
      <dgm:t>
        <a:bodyPr/>
        <a:lstStyle/>
        <a:p>
          <a:r>
            <a:rPr lang="en-US" b="1"/>
            <a:t>Logic functions</a:t>
          </a:r>
          <a:r>
            <a:rPr lang="en-US"/>
            <a:t> – equals, less than, greater than, and, or, not etc.</a:t>
          </a:r>
        </a:p>
      </dgm:t>
    </dgm:pt>
    <dgm:pt modelId="{2DDF732D-75F6-467C-A127-450AFE479392}" type="parTrans" cxnId="{758EE931-8B17-4053-ABED-43B5715433F8}">
      <dgm:prSet/>
      <dgm:spPr/>
      <dgm:t>
        <a:bodyPr/>
        <a:lstStyle/>
        <a:p>
          <a:endParaRPr lang="en-US"/>
        </a:p>
      </dgm:t>
    </dgm:pt>
    <dgm:pt modelId="{9B9FB704-AF29-48C4-B64E-1B82442B4528}" type="sibTrans" cxnId="{758EE931-8B17-4053-ABED-43B5715433F8}">
      <dgm:prSet/>
      <dgm:spPr/>
      <dgm:t>
        <a:bodyPr/>
        <a:lstStyle/>
        <a:p>
          <a:endParaRPr lang="en-US"/>
        </a:p>
      </dgm:t>
    </dgm:pt>
    <dgm:pt modelId="{75BAE0D0-0470-47E8-8CAF-BC6B75D3DBEF}">
      <dgm:prSet/>
      <dgm:spPr/>
      <dgm:t>
        <a:bodyPr/>
        <a:lstStyle/>
        <a:p>
          <a:r>
            <a:rPr lang="en-US" b="1"/>
            <a:t>Conversation functions</a:t>
          </a:r>
          <a:r>
            <a:rPr lang="en-US"/>
            <a:t> – coalesce, xpath, array, int, string, json etc.</a:t>
          </a:r>
        </a:p>
      </dgm:t>
    </dgm:pt>
    <dgm:pt modelId="{293EB018-0C2C-486A-9A80-9C3C4949A97C}" type="parTrans" cxnId="{49346008-B7DB-4E93-9512-DEBA2ABB0047}">
      <dgm:prSet/>
      <dgm:spPr/>
      <dgm:t>
        <a:bodyPr/>
        <a:lstStyle/>
        <a:p>
          <a:endParaRPr lang="en-US"/>
        </a:p>
      </dgm:t>
    </dgm:pt>
    <dgm:pt modelId="{261F0F74-2EC3-4F02-94D3-AF2C4312B1FE}" type="sibTrans" cxnId="{49346008-B7DB-4E93-9512-DEBA2ABB0047}">
      <dgm:prSet/>
      <dgm:spPr/>
      <dgm:t>
        <a:bodyPr/>
        <a:lstStyle/>
        <a:p>
          <a:endParaRPr lang="en-US"/>
        </a:p>
      </dgm:t>
    </dgm:pt>
    <dgm:pt modelId="{320E9C78-6FF7-4D20-971E-4C7063754C0E}">
      <dgm:prSet/>
      <dgm:spPr/>
      <dgm:t>
        <a:bodyPr/>
        <a:lstStyle/>
        <a:p>
          <a:r>
            <a:rPr lang="en-US" b="1"/>
            <a:t>Math functions</a:t>
          </a:r>
          <a:r>
            <a:rPr lang="en-US"/>
            <a:t> – add, sub, div, mod, min, max etc.</a:t>
          </a:r>
        </a:p>
      </dgm:t>
    </dgm:pt>
    <dgm:pt modelId="{88961290-89DF-488C-BF65-9E91E5E96558}" type="parTrans" cxnId="{1FAF7CA2-9ED7-4ED5-A03C-A07194E242F2}">
      <dgm:prSet/>
      <dgm:spPr/>
      <dgm:t>
        <a:bodyPr/>
        <a:lstStyle/>
        <a:p>
          <a:endParaRPr lang="en-US"/>
        </a:p>
      </dgm:t>
    </dgm:pt>
    <dgm:pt modelId="{0B11A217-55B6-4AA1-B705-3A9F6B6AABE0}" type="sibTrans" cxnId="{1FAF7CA2-9ED7-4ED5-A03C-A07194E242F2}">
      <dgm:prSet/>
      <dgm:spPr/>
      <dgm:t>
        <a:bodyPr/>
        <a:lstStyle/>
        <a:p>
          <a:endParaRPr lang="en-US"/>
        </a:p>
      </dgm:t>
    </dgm:pt>
    <dgm:pt modelId="{F4A52E21-E590-4322-AE7C-784FD56A4A97}">
      <dgm:prSet/>
      <dgm:spPr/>
      <dgm:t>
        <a:bodyPr/>
        <a:lstStyle/>
        <a:p>
          <a:r>
            <a:rPr lang="en-US" b="1"/>
            <a:t>Date functions</a:t>
          </a:r>
          <a:r>
            <a:rPr lang="en-US"/>
            <a:t> – utcnow, addminutes, addhours, format etc.</a:t>
          </a:r>
        </a:p>
      </dgm:t>
    </dgm:pt>
    <dgm:pt modelId="{D0D22F37-7628-4059-881D-C2D5647BCFE3}" type="parTrans" cxnId="{D77F80AE-EFD9-42A6-A937-3F5D11BAA8BD}">
      <dgm:prSet/>
      <dgm:spPr/>
      <dgm:t>
        <a:bodyPr/>
        <a:lstStyle/>
        <a:p>
          <a:endParaRPr lang="en-US"/>
        </a:p>
      </dgm:t>
    </dgm:pt>
    <dgm:pt modelId="{25DCFFC2-9105-49EB-B62E-87BDFB139BF1}" type="sibTrans" cxnId="{D77F80AE-EFD9-42A6-A937-3F5D11BAA8BD}">
      <dgm:prSet/>
      <dgm:spPr/>
      <dgm:t>
        <a:bodyPr/>
        <a:lstStyle/>
        <a:p>
          <a:endParaRPr lang="en-US"/>
        </a:p>
      </dgm:t>
    </dgm:pt>
    <dgm:pt modelId="{66F00CC2-E433-9845-A6A6-04C5E73607DB}" type="pres">
      <dgm:prSet presAssocID="{3EB5F721-AB28-40DF-8BBB-779C8A6CD5FD}" presName="diagram" presStyleCnt="0">
        <dgm:presLayoutVars>
          <dgm:dir/>
          <dgm:resizeHandles val="exact"/>
        </dgm:presLayoutVars>
      </dgm:prSet>
      <dgm:spPr/>
    </dgm:pt>
    <dgm:pt modelId="{C0C2D357-0745-6441-8727-AF24F33DB817}" type="pres">
      <dgm:prSet presAssocID="{90E2758A-531C-4498-AD91-98B98B9B0FCE}" presName="node" presStyleLbl="node1" presStyleIdx="0" presStyleCnt="6">
        <dgm:presLayoutVars>
          <dgm:bulletEnabled val="1"/>
        </dgm:presLayoutVars>
      </dgm:prSet>
      <dgm:spPr/>
    </dgm:pt>
    <dgm:pt modelId="{AF03930D-3E6D-8845-B5E3-8197566E88A2}" type="pres">
      <dgm:prSet presAssocID="{DCC6B5ED-7396-477D-9287-1BE99092CCBE}" presName="sibTrans" presStyleCnt="0"/>
      <dgm:spPr/>
    </dgm:pt>
    <dgm:pt modelId="{B84D162B-FA41-9E42-BC4A-442B87345AAC}" type="pres">
      <dgm:prSet presAssocID="{19DAFF8C-20DA-4EE5-AB69-37610CA22819}" presName="node" presStyleLbl="node1" presStyleIdx="1" presStyleCnt="6">
        <dgm:presLayoutVars>
          <dgm:bulletEnabled val="1"/>
        </dgm:presLayoutVars>
      </dgm:prSet>
      <dgm:spPr/>
    </dgm:pt>
    <dgm:pt modelId="{226358D2-C498-2740-ABE4-E754787EE17C}" type="pres">
      <dgm:prSet presAssocID="{5DDA0278-8AA1-4EC2-A2B5-A5130A068CB3}" presName="sibTrans" presStyleCnt="0"/>
      <dgm:spPr/>
    </dgm:pt>
    <dgm:pt modelId="{A929373C-6F42-CA48-93A4-C6994C9BB774}" type="pres">
      <dgm:prSet presAssocID="{C0EAE778-4166-4F1B-8957-A1B6FCD467FB}" presName="node" presStyleLbl="node1" presStyleIdx="2" presStyleCnt="6">
        <dgm:presLayoutVars>
          <dgm:bulletEnabled val="1"/>
        </dgm:presLayoutVars>
      </dgm:prSet>
      <dgm:spPr/>
    </dgm:pt>
    <dgm:pt modelId="{55D337A0-C809-464E-8966-CD6D69E9C906}" type="pres">
      <dgm:prSet presAssocID="{9B9FB704-AF29-48C4-B64E-1B82442B4528}" presName="sibTrans" presStyleCnt="0"/>
      <dgm:spPr/>
    </dgm:pt>
    <dgm:pt modelId="{658B0746-8A37-E345-9C71-CB2A81F59893}" type="pres">
      <dgm:prSet presAssocID="{75BAE0D0-0470-47E8-8CAF-BC6B75D3DBEF}" presName="node" presStyleLbl="node1" presStyleIdx="3" presStyleCnt="6">
        <dgm:presLayoutVars>
          <dgm:bulletEnabled val="1"/>
        </dgm:presLayoutVars>
      </dgm:prSet>
      <dgm:spPr/>
    </dgm:pt>
    <dgm:pt modelId="{8EE68DAD-A9E3-6946-A189-76E2EFF30BFA}" type="pres">
      <dgm:prSet presAssocID="{261F0F74-2EC3-4F02-94D3-AF2C4312B1FE}" presName="sibTrans" presStyleCnt="0"/>
      <dgm:spPr/>
    </dgm:pt>
    <dgm:pt modelId="{CB2A93ED-2888-0A49-A194-B176AAA0B4BA}" type="pres">
      <dgm:prSet presAssocID="{320E9C78-6FF7-4D20-971E-4C7063754C0E}" presName="node" presStyleLbl="node1" presStyleIdx="4" presStyleCnt="6">
        <dgm:presLayoutVars>
          <dgm:bulletEnabled val="1"/>
        </dgm:presLayoutVars>
      </dgm:prSet>
      <dgm:spPr/>
    </dgm:pt>
    <dgm:pt modelId="{EE9AE6D3-CDF2-2441-97B9-61C41255780E}" type="pres">
      <dgm:prSet presAssocID="{0B11A217-55B6-4AA1-B705-3A9F6B6AABE0}" presName="sibTrans" presStyleCnt="0"/>
      <dgm:spPr/>
    </dgm:pt>
    <dgm:pt modelId="{D852C7D2-5FD0-D744-B804-52CD43C017DD}" type="pres">
      <dgm:prSet presAssocID="{F4A52E21-E590-4322-AE7C-784FD56A4A97}" presName="node" presStyleLbl="node1" presStyleIdx="5" presStyleCnt="6">
        <dgm:presLayoutVars>
          <dgm:bulletEnabled val="1"/>
        </dgm:presLayoutVars>
      </dgm:prSet>
      <dgm:spPr/>
    </dgm:pt>
  </dgm:ptLst>
  <dgm:cxnLst>
    <dgm:cxn modelId="{49346008-B7DB-4E93-9512-DEBA2ABB0047}" srcId="{3EB5F721-AB28-40DF-8BBB-779C8A6CD5FD}" destId="{75BAE0D0-0470-47E8-8CAF-BC6B75D3DBEF}" srcOrd="3" destOrd="0" parTransId="{293EB018-0C2C-486A-9A80-9C3C4949A97C}" sibTransId="{261F0F74-2EC3-4F02-94D3-AF2C4312B1FE}"/>
    <dgm:cxn modelId="{758EE931-8B17-4053-ABED-43B5715433F8}" srcId="{3EB5F721-AB28-40DF-8BBB-779C8A6CD5FD}" destId="{C0EAE778-4166-4F1B-8957-A1B6FCD467FB}" srcOrd="2" destOrd="0" parTransId="{2DDF732D-75F6-467C-A127-450AFE479392}" sibTransId="{9B9FB704-AF29-48C4-B64E-1B82442B4528}"/>
    <dgm:cxn modelId="{A67C4A41-C078-E64B-8FA4-908A80C26807}" type="presOf" srcId="{90E2758A-531C-4498-AD91-98B98B9B0FCE}" destId="{C0C2D357-0745-6441-8727-AF24F33DB817}" srcOrd="0" destOrd="0" presId="urn:microsoft.com/office/officeart/2005/8/layout/default"/>
    <dgm:cxn modelId="{24168342-11EF-854D-8052-96B198E114F4}" type="presOf" srcId="{3EB5F721-AB28-40DF-8BBB-779C8A6CD5FD}" destId="{66F00CC2-E433-9845-A6A6-04C5E73607DB}" srcOrd="0" destOrd="0" presId="urn:microsoft.com/office/officeart/2005/8/layout/default"/>
    <dgm:cxn modelId="{FB6FB07E-FB2D-4DF2-81E4-42B95CE3527C}" srcId="{3EB5F721-AB28-40DF-8BBB-779C8A6CD5FD}" destId="{19DAFF8C-20DA-4EE5-AB69-37610CA22819}" srcOrd="1" destOrd="0" parTransId="{E61F09C4-9404-4991-AAD4-8B050E86C57E}" sibTransId="{5DDA0278-8AA1-4EC2-A2B5-A5130A068CB3}"/>
    <dgm:cxn modelId="{0051B881-515F-294D-8B11-D671499D281D}" type="presOf" srcId="{320E9C78-6FF7-4D20-971E-4C7063754C0E}" destId="{CB2A93ED-2888-0A49-A194-B176AAA0B4BA}" srcOrd="0" destOrd="0" presId="urn:microsoft.com/office/officeart/2005/8/layout/default"/>
    <dgm:cxn modelId="{C8F82397-193A-0440-8309-6D0D4AE75CB4}" type="presOf" srcId="{C0EAE778-4166-4F1B-8957-A1B6FCD467FB}" destId="{A929373C-6F42-CA48-93A4-C6994C9BB774}" srcOrd="0" destOrd="0" presId="urn:microsoft.com/office/officeart/2005/8/layout/default"/>
    <dgm:cxn modelId="{68BDC89E-DF90-5C42-A98A-3FF4DBE76DE4}" type="presOf" srcId="{F4A52E21-E590-4322-AE7C-784FD56A4A97}" destId="{D852C7D2-5FD0-D744-B804-52CD43C017DD}" srcOrd="0" destOrd="0" presId="urn:microsoft.com/office/officeart/2005/8/layout/default"/>
    <dgm:cxn modelId="{1FAF7CA2-9ED7-4ED5-A03C-A07194E242F2}" srcId="{3EB5F721-AB28-40DF-8BBB-779C8A6CD5FD}" destId="{320E9C78-6FF7-4D20-971E-4C7063754C0E}" srcOrd="4" destOrd="0" parTransId="{88961290-89DF-488C-BF65-9E91E5E96558}" sibTransId="{0B11A217-55B6-4AA1-B705-3A9F6B6AABE0}"/>
    <dgm:cxn modelId="{4CCD52A5-6C56-BF46-B367-EF9EF94B4982}" type="presOf" srcId="{75BAE0D0-0470-47E8-8CAF-BC6B75D3DBEF}" destId="{658B0746-8A37-E345-9C71-CB2A81F59893}" srcOrd="0" destOrd="0" presId="urn:microsoft.com/office/officeart/2005/8/layout/default"/>
    <dgm:cxn modelId="{D77F80AE-EFD9-42A6-A937-3F5D11BAA8BD}" srcId="{3EB5F721-AB28-40DF-8BBB-779C8A6CD5FD}" destId="{F4A52E21-E590-4322-AE7C-784FD56A4A97}" srcOrd="5" destOrd="0" parTransId="{D0D22F37-7628-4059-881D-C2D5647BCFE3}" sibTransId="{25DCFFC2-9105-49EB-B62E-87BDFB139BF1}"/>
    <dgm:cxn modelId="{E3E125B9-417B-4B46-8199-6C88796C4862}" type="presOf" srcId="{19DAFF8C-20DA-4EE5-AB69-37610CA22819}" destId="{B84D162B-FA41-9E42-BC4A-442B87345AAC}" srcOrd="0" destOrd="0" presId="urn:microsoft.com/office/officeart/2005/8/layout/default"/>
    <dgm:cxn modelId="{DA00E9C1-2D42-447F-8CD0-AA3BFC7BD64D}" srcId="{3EB5F721-AB28-40DF-8BBB-779C8A6CD5FD}" destId="{90E2758A-531C-4498-AD91-98B98B9B0FCE}" srcOrd="0" destOrd="0" parTransId="{DFFBCC45-0166-43F2-A824-1A3C23A3A30B}" sibTransId="{DCC6B5ED-7396-477D-9287-1BE99092CCBE}"/>
    <dgm:cxn modelId="{E07814CD-E3C7-3643-9098-A248670CE970}" type="presParOf" srcId="{66F00CC2-E433-9845-A6A6-04C5E73607DB}" destId="{C0C2D357-0745-6441-8727-AF24F33DB817}" srcOrd="0" destOrd="0" presId="urn:microsoft.com/office/officeart/2005/8/layout/default"/>
    <dgm:cxn modelId="{A6382060-5825-9F4A-A0A6-198BCF5B4F71}" type="presParOf" srcId="{66F00CC2-E433-9845-A6A6-04C5E73607DB}" destId="{AF03930D-3E6D-8845-B5E3-8197566E88A2}" srcOrd="1" destOrd="0" presId="urn:microsoft.com/office/officeart/2005/8/layout/default"/>
    <dgm:cxn modelId="{BC1BAA8E-C733-114B-B3B5-28B54B02BD16}" type="presParOf" srcId="{66F00CC2-E433-9845-A6A6-04C5E73607DB}" destId="{B84D162B-FA41-9E42-BC4A-442B87345AAC}" srcOrd="2" destOrd="0" presId="urn:microsoft.com/office/officeart/2005/8/layout/default"/>
    <dgm:cxn modelId="{6B6E9225-D10E-CA48-AE8A-8C21AE9A4326}" type="presParOf" srcId="{66F00CC2-E433-9845-A6A6-04C5E73607DB}" destId="{226358D2-C498-2740-ABE4-E754787EE17C}" srcOrd="3" destOrd="0" presId="urn:microsoft.com/office/officeart/2005/8/layout/default"/>
    <dgm:cxn modelId="{6FB3C14D-CB6F-AC48-B23F-1AA7C6FB3B85}" type="presParOf" srcId="{66F00CC2-E433-9845-A6A6-04C5E73607DB}" destId="{A929373C-6F42-CA48-93A4-C6994C9BB774}" srcOrd="4" destOrd="0" presId="urn:microsoft.com/office/officeart/2005/8/layout/default"/>
    <dgm:cxn modelId="{8B698785-7B83-6742-B75C-1822AF19A563}" type="presParOf" srcId="{66F00CC2-E433-9845-A6A6-04C5E73607DB}" destId="{55D337A0-C809-464E-8966-CD6D69E9C906}" srcOrd="5" destOrd="0" presId="urn:microsoft.com/office/officeart/2005/8/layout/default"/>
    <dgm:cxn modelId="{EF88BFE9-FC46-144C-BD19-46FBE8A8B841}" type="presParOf" srcId="{66F00CC2-E433-9845-A6A6-04C5E73607DB}" destId="{658B0746-8A37-E345-9C71-CB2A81F59893}" srcOrd="6" destOrd="0" presId="urn:microsoft.com/office/officeart/2005/8/layout/default"/>
    <dgm:cxn modelId="{D11968DA-550B-7147-8E2E-14B8B98428BB}" type="presParOf" srcId="{66F00CC2-E433-9845-A6A6-04C5E73607DB}" destId="{8EE68DAD-A9E3-6946-A189-76E2EFF30BFA}" srcOrd="7" destOrd="0" presId="urn:microsoft.com/office/officeart/2005/8/layout/default"/>
    <dgm:cxn modelId="{13F8EB0D-4397-4A4B-8538-4B980539B0D5}" type="presParOf" srcId="{66F00CC2-E433-9845-A6A6-04C5E73607DB}" destId="{CB2A93ED-2888-0A49-A194-B176AAA0B4BA}" srcOrd="8" destOrd="0" presId="urn:microsoft.com/office/officeart/2005/8/layout/default"/>
    <dgm:cxn modelId="{1916B7BE-445E-5D4E-879C-9B140D52A2D5}" type="presParOf" srcId="{66F00CC2-E433-9845-A6A6-04C5E73607DB}" destId="{EE9AE6D3-CDF2-2441-97B9-61C41255780E}" srcOrd="9" destOrd="0" presId="urn:microsoft.com/office/officeart/2005/8/layout/default"/>
    <dgm:cxn modelId="{1F7D6705-6D35-B342-89AF-4B1C434319B8}" type="presParOf" srcId="{66F00CC2-E433-9845-A6A6-04C5E73607DB}" destId="{D852C7D2-5FD0-D744-B804-52CD43C017D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D357-0745-6441-8727-AF24F33DB81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String functions</a:t>
          </a:r>
          <a:r>
            <a:rPr lang="en-US" sz="2800" kern="1200"/>
            <a:t> – concat, substring, replace, indexof etc.</a:t>
          </a:r>
        </a:p>
      </dsp:txBody>
      <dsp:txXfrm>
        <a:off x="0" y="39687"/>
        <a:ext cx="3286125" cy="1971675"/>
      </dsp:txXfrm>
    </dsp:sp>
    <dsp:sp modelId="{B84D162B-FA41-9E42-BC4A-442B87345AA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Collection functions</a:t>
          </a:r>
          <a:r>
            <a:rPr lang="en-US" sz="2800" kern="1200"/>
            <a:t> – length, union, first, last etc.</a:t>
          </a:r>
        </a:p>
      </dsp:txBody>
      <dsp:txXfrm>
        <a:off x="3614737" y="39687"/>
        <a:ext cx="3286125" cy="1971675"/>
      </dsp:txXfrm>
    </dsp:sp>
    <dsp:sp modelId="{A929373C-6F42-CA48-93A4-C6994C9BB7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functions</a:t>
          </a:r>
          <a:r>
            <a:rPr lang="en-US" sz="2800" kern="1200"/>
            <a:t> – equals, less than, greater than, and, or, not etc.</a:t>
          </a:r>
        </a:p>
      </dsp:txBody>
      <dsp:txXfrm>
        <a:off x="7229475" y="39687"/>
        <a:ext cx="3286125" cy="1971675"/>
      </dsp:txXfrm>
    </dsp:sp>
    <dsp:sp modelId="{658B0746-8A37-E345-9C71-CB2A81F5989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Conversation functions</a:t>
          </a:r>
          <a:r>
            <a:rPr lang="en-US" sz="2800" kern="1200"/>
            <a:t> – coalesce, xpath, array, int, string, json etc.</a:t>
          </a:r>
        </a:p>
      </dsp:txBody>
      <dsp:txXfrm>
        <a:off x="0" y="2339975"/>
        <a:ext cx="3286125" cy="1971675"/>
      </dsp:txXfrm>
    </dsp:sp>
    <dsp:sp modelId="{CB2A93ED-2888-0A49-A194-B176AAA0B4B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Math functions</a:t>
          </a:r>
          <a:r>
            <a:rPr lang="en-US" sz="2800" kern="1200"/>
            <a:t> – add, sub, div, mod, min, max etc.</a:t>
          </a:r>
        </a:p>
      </dsp:txBody>
      <dsp:txXfrm>
        <a:off x="3614737" y="2339975"/>
        <a:ext cx="3286125" cy="1971675"/>
      </dsp:txXfrm>
    </dsp:sp>
    <dsp:sp modelId="{D852C7D2-5FD0-D744-B804-52CD43C017D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Date functions</a:t>
          </a:r>
          <a:r>
            <a:rPr lang="en-US" sz="2800" kern="1200"/>
            <a:t> – utcnow, addminutes, addhours, format etc.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291E-D864-4A47-AA7E-B867109C335B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C0A3-2F47-C844-87B3-91F4A72A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Setting Up: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12/23/19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LAB 2: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the file StudentWorkbook.txt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Complete Lab 2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12/23/19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Learning Path: https://azure.microsoft.com/en-us/documentation/articles/data-factory-introduction/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Full Tutorial: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12/23/19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5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https://azure.microsoft.com/en-us/documentation/articles/data-factory-build-your-first-pipeline-using-powershell/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12/23/19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9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12/23/19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1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have four main concepts.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First.      Dataset is data source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Second.   Activity.   It’s actions to perform on your data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Third.      Pipeline. It’s a grouping of logically related activities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And finally. Linked services are computing environment or external resource. For example  It’ s Hive, Machine Learning, stored procedure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Let’s look at   these concepts</a:t>
            </a:r>
            <a:r>
              <a:rPr lang="ru-RU" dirty="0"/>
              <a:t> </a:t>
            </a:r>
            <a:r>
              <a:rPr lang="en-US" dirty="0"/>
              <a:t>in more detail</a:t>
            </a:r>
            <a:endParaRPr lang="ru-RU" dirty="0"/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8CFAB-16C7-4848-B9AD-54A70B7FD762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3FD02-6209-E14B-A06A-0FE6A3D160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0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481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125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465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6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1C39-E72E-B14E-9F6E-3A2D904C6D3A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0" r:id="rId12"/>
    <p:sldLayoutId id="2147483681" r:id="rId13"/>
    <p:sldLayoutId id="2147483682" r:id="rId14"/>
    <p:sldLayoutId id="2147483684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Data Lake &amp; Factory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400  – Day 2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A145-F45F-4FFD-A3DF-573F257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468"/>
            <a:ext cx="10905066" cy="471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2CDF-9468-463E-BF47-047C301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90F-46A1-4EC4-9DF5-F5D26555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EA658-1F6D-4B77-8C58-6E23E68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11529"/>
            <a:ext cx="10663517" cy="6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4EC-868E-4D5A-80BC-D9819E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03EEA-C334-44BE-BD9B-877E7A59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2068"/>
            <a:ext cx="10261787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CE99-3473-42AE-ABA6-0E058C61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1F77-3B32-4FA9-9FD4-F28B67C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551329"/>
            <a:ext cx="11110787" cy="5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525-4AC6-4FB2-BE7A-4B7C1C4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69EA1-19C8-457E-AF99-C835DE1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72482" cy="6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13E-FCA2-4122-95E3-1234DB9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06ED8-677B-4EE3-B4C7-A3D7637F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6" y="145152"/>
            <a:ext cx="11729453" cy="6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5BBE-363F-4064-8164-E781190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D994-4B44-45D5-B781-EB943ED8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2" y="163419"/>
            <a:ext cx="11742476" cy="5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5A02-4203-4743-8F08-BF0F037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362"/>
            <a:ext cx="10905066" cy="4634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7CDA3-7BD0-49C4-9D6C-CA9B55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571F-9DF3-4F03-984B-8BCA81FD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052C-D498-4C52-B478-9DC9F86D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365125"/>
            <a:ext cx="11122937" cy="5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231F-801A-4605-BFB8-5231F76C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9A4B-1F28-4E9F-A231-7F1FFC01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365125"/>
            <a:ext cx="11507882" cy="5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Power BI Developer.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 from Microsoft Virtual Academy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684-B452-409D-8E03-4F123BF5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14083-1E82-49BC-8435-0B942B3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" y="365125"/>
            <a:ext cx="11397696" cy="61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D5D9-D656-5D4B-B962-8EA1F1B06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Copy Activity</a:t>
            </a:r>
            <a:r>
              <a:rPr lang="en-US"/>
              <a:t>, Monitoring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F20A3-B4E6-A346-ACC1-68972DCFD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69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2" y="291513"/>
            <a:ext cx="7170265" cy="3407212"/>
          </a:xfrm>
        </p:spPr>
        <p:txBody>
          <a:bodyPr>
            <a:normAutofit/>
          </a:bodyPr>
          <a:lstStyle/>
          <a:p>
            <a:r>
              <a:rPr lang="en-US" sz="5400" dirty="0"/>
              <a:t>2. Create the Data Factory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552" y="3503702"/>
            <a:ext cx="7021682" cy="298808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b="1" spc="-100" dirty="0">
                <a:solidFill>
                  <a:srgbClr val="FFC000"/>
                </a:solidFill>
                <a:latin typeface="Segoe UI Light"/>
              </a:rPr>
              <a:t>Portal, PowerShell and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30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378055" cy="23769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the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2717182"/>
            <a:ext cx="11569146" cy="4026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5031" y="1152939"/>
            <a:ext cx="7610499" cy="15642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in Non-MS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for Exploration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when teaching or in a Demo</a:t>
            </a:r>
          </a:p>
        </p:txBody>
      </p:sp>
    </p:spTree>
    <p:extLst>
      <p:ext uri="{BB962C8B-B14F-4D97-AF65-F5344CB8AC3E}">
        <p14:creationId xmlns:p14="http://schemas.microsoft.com/office/powerpoint/2010/main" val="10142255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9A-EC19-463A-884B-0DF6680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F89A1-BD11-473F-B2EB-EC35953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71" y="365125"/>
            <a:ext cx="10909729" cy="5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5645-A0EB-4687-B4C2-114EF193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0D63-FDC9-4760-A162-477C50C2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57EF-BA9A-405C-B202-67EA9B5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47737"/>
            <a:ext cx="1114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96B5-EEA6-4B32-9989-05C49E6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6ED-F2C3-494A-A4D4-8A13C209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0167-D5E9-4000-A1B2-4559907F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95350"/>
            <a:ext cx="114966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6576-800C-41C6-8CBC-BECA00A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1BA0-EB5C-47E1-9365-681A7E74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8848-5031-4150-B5EC-23E2F102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0" y="365125"/>
            <a:ext cx="1134033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8B7-A902-4232-8820-3B88218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D0C4-4B64-4A78-8726-39B747CF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6ECD-DBD1-453E-BF15-62FAC370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8" y="365125"/>
            <a:ext cx="11071219" cy="61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2" y="80932"/>
            <a:ext cx="5303353" cy="297455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PowerShell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58" y="2682466"/>
            <a:ext cx="9375194" cy="41755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967723"/>
            <a:ext cx="7964557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in 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Automation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quick set up and tear down</a:t>
            </a:r>
          </a:p>
        </p:txBody>
      </p:sp>
    </p:spTree>
    <p:extLst>
      <p:ext uri="{BB962C8B-B14F-4D97-AF65-F5344CB8AC3E}">
        <p14:creationId xmlns:p14="http://schemas.microsoft.com/office/powerpoint/2010/main" val="42623755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11652534" cy="95760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6470" spc="-100" dirty="0">
                <a:solidFill>
                  <a:srgbClr val="0070C0"/>
                </a:solidFill>
                <a:latin typeface="Segoe UI Light"/>
              </a:rPr>
              <a:t>PowerShell ADF Example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836" y="1337342"/>
            <a:ext cx="12072165" cy="522914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AzureAccount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 and enter the user name and password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view all the subscriptions for this account.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select the subscription that you want to work with.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AzureMode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AzureResourceManager</a:t>
            </a:r>
            <a:endParaRPr lang="en-US" sz="3137" b="1" spc="-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-Location "West US"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(your alias)Pipeline –Location "West US"</a:t>
            </a:r>
          </a:p>
        </p:txBody>
      </p:sp>
    </p:spTree>
    <p:extLst>
      <p:ext uri="{BB962C8B-B14F-4D97-AF65-F5344CB8AC3E}">
        <p14:creationId xmlns:p14="http://schemas.microsoft.com/office/powerpoint/2010/main" val="233393677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228651" cy="364687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400" spc="-100" dirty="0">
                <a:solidFill>
                  <a:srgbClr val="0070C0"/>
                </a:solidFill>
                <a:latin typeface="Segoe UI Light"/>
              </a:rPr>
              <a:t>Using Visual Studio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2930" y="1247290"/>
            <a:ext cx="8110496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in mature dev en</a:t>
            </a:r>
            <a:r>
              <a:rPr lang="en-US" sz="2400" b="1" spc="-100" dirty="0" err="1">
                <a:solidFill>
                  <a:srgbClr val="505050"/>
                </a:solidFill>
                <a:latin typeface="Segoe UI Light"/>
              </a:rPr>
              <a:t>vironments</a:t>
            </a: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 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when integrated into larger development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8" y="2305878"/>
            <a:ext cx="8092624" cy="42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210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47C9-6C04-3C4A-BCB7-727190BB2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E616-3B0E-484C-B880-214CEA3B6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31458" y="2082635"/>
            <a:ext cx="1736011" cy="786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Pipeline</a:t>
            </a:r>
            <a:endParaRPr lang="ru-RU" sz="13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1556" y="2075745"/>
            <a:ext cx="1524168" cy="729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ru-RU" sz="1350" dirty="0"/>
              <a:t> </a:t>
            </a:r>
            <a:r>
              <a:rPr lang="en-US" sz="1350" dirty="0"/>
              <a:t>Data Source</a:t>
            </a:r>
            <a:endParaRPr lang="ru-RU" sz="13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6541" y="2119932"/>
            <a:ext cx="1813469" cy="839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Dataset</a:t>
            </a:r>
            <a:endParaRPr lang="ru-RU" sz="13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722" y="2069353"/>
            <a:ext cx="1756962" cy="940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is a grouping of logically related activities. It is used to group activities into a unit that performs a task</a:t>
            </a:r>
            <a:endParaRPr lang="ru-RU" sz="127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96541" y="4467039"/>
            <a:ext cx="1813469" cy="7976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Activity</a:t>
            </a:r>
            <a:endParaRPr lang="ru-RU" sz="135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41555" y="4459527"/>
            <a:ext cx="1865909" cy="1177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en-US" sz="1270" dirty="0"/>
              <a:t>Activities define the actions to perform on your data. Each activity takes zero or more datasets as inputs and produces one or more datasets as output.</a:t>
            </a:r>
            <a:endParaRPr lang="ru-RU" sz="127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623677" y="4381109"/>
            <a:ext cx="2000046" cy="883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Linked services</a:t>
            </a:r>
            <a:endParaRPr lang="ru-RU" sz="13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856540" y="4372713"/>
            <a:ext cx="1758294" cy="776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computing</a:t>
            </a:r>
            <a:r>
              <a:rPr lang="en-US" sz="900" dirty="0"/>
              <a:t> </a:t>
            </a:r>
            <a:r>
              <a:rPr lang="en-US" sz="1270" dirty="0"/>
              <a:t>environment</a:t>
            </a:r>
            <a:endParaRPr lang="ru-RU" sz="1270" dirty="0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5184737" y="3422151"/>
            <a:ext cx="1979788" cy="43245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  <a:endParaRPr lang="ru-RU" sz="254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Стрелка: вправо 28"/>
          <p:cNvSpPr/>
          <p:nvPr/>
        </p:nvSpPr>
        <p:spPr>
          <a:xfrm rot="13008853">
            <a:off x="4805237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0" name="Стрелка: вправо 29"/>
          <p:cNvSpPr/>
          <p:nvPr/>
        </p:nvSpPr>
        <p:spPr>
          <a:xfrm rot="9207919">
            <a:off x="4855563" y="4085630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1" name="Стрелка: вправо 30"/>
          <p:cNvSpPr/>
          <p:nvPr/>
        </p:nvSpPr>
        <p:spPr>
          <a:xfrm rot="1540256">
            <a:off x="6468708" y="4078808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2" name="Стрелка: вправо 31"/>
          <p:cNvSpPr/>
          <p:nvPr/>
        </p:nvSpPr>
        <p:spPr>
          <a:xfrm rot="20090657">
            <a:off x="6494320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 animBg="1"/>
      <p:bldP spid="23" grpId="0"/>
      <p:bldP spid="24" grpId="0" animBg="1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3600" dirty="0"/>
              <a:t>Expressions &amp; Parameters</a:t>
            </a:r>
            <a:br>
              <a:rPr lang="en-US" sz="1800" dirty="0"/>
            </a:br>
            <a:endParaRPr lang="ru-RU" sz="1800" dirty="0"/>
          </a:p>
        </p:txBody>
      </p:sp>
      <p:graphicFrame>
        <p:nvGraphicFramePr>
          <p:cNvPr id="14" name="Объект 4">
            <a:extLst>
              <a:ext uri="{FF2B5EF4-FFF2-40B4-BE49-F238E27FC236}">
                <a16:creationId xmlns:a16="http://schemas.microsoft.com/office/drawing/2014/main" id="{FB0AC4F7-33BE-425A-8147-A10C83F1B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8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9380-4BD9-4D19-B44D-3065FC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77"/>
          </a:xfrm>
        </p:spPr>
        <p:txBody>
          <a:bodyPr/>
          <a:lstStyle/>
          <a:p>
            <a:r>
              <a:rPr lang="en-US" dirty="0"/>
              <a:t>System variables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711182-847D-4019-8481-7DBA810B47EC}"/>
              </a:ext>
            </a:extLst>
          </p:cNvPr>
          <p:cNvGraphicFramePr>
            <a:graphicFrameLocks noGrp="1"/>
          </p:cNvGraphicFramePr>
          <p:nvPr/>
        </p:nvGraphicFramePr>
        <p:xfrm>
          <a:off x="485733" y="2218057"/>
          <a:ext cx="2949162" cy="3667194"/>
        </p:xfrm>
        <a:graphic>
          <a:graphicData uri="http://schemas.openxmlformats.org/drawingml/2006/table">
            <a:tbl>
              <a:tblPr/>
              <a:tblGrid>
                <a:gridCol w="2949162">
                  <a:extLst>
                    <a:ext uri="{9D8B030D-6E8A-4147-A177-3AD203B41FA5}">
                      <a16:colId xmlns:a16="http://schemas.microsoft.com/office/drawing/2014/main" val="648422816"/>
                    </a:ext>
                  </a:extLst>
                </a:gridCol>
              </a:tblGrid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Variable Name</a:t>
                      </a:r>
                    </a:p>
                  </a:txBody>
                  <a:tcPr marL="119392" marR="119392" marT="89544" marB="8954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896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DataFactory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7952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@pipeline().Pipeline</a:t>
                      </a: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56936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RunId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26"/>
                  </a:ext>
                </a:extLst>
              </a:tr>
              <a:tr h="48899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TriggerType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221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78176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TriggerName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920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TriggerTime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56122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8EFAB9-BDB8-4C84-9479-0B28B15986F9}"/>
              </a:ext>
            </a:extLst>
          </p:cNvPr>
          <p:cNvSpPr/>
          <p:nvPr/>
        </p:nvSpPr>
        <p:spPr>
          <a:xfrm>
            <a:off x="430303" y="1566951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/>
              <a:t>Pipeline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C01B52-AF74-443C-9D28-B45A5E7DED35}"/>
              </a:ext>
            </a:extLst>
          </p:cNvPr>
          <p:cNvSpPr/>
          <p:nvPr/>
        </p:nvSpPr>
        <p:spPr>
          <a:xfrm>
            <a:off x="6261414" y="1566952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2540" dirty="0"/>
              <a:t>Trigger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04A8D33-7532-4D18-A161-2A72CAAED9AC}"/>
              </a:ext>
            </a:extLst>
          </p:cNvPr>
          <p:cNvGraphicFramePr>
            <a:graphicFrameLocks noGrp="1"/>
          </p:cNvGraphicFramePr>
          <p:nvPr/>
        </p:nvGraphicFramePr>
        <p:xfrm>
          <a:off x="6342085" y="2198760"/>
          <a:ext cx="2744193" cy="1941077"/>
        </p:xfrm>
        <a:graphic>
          <a:graphicData uri="http://schemas.openxmlformats.org/drawingml/2006/table">
            <a:tbl>
              <a:tblPr/>
              <a:tblGrid>
                <a:gridCol w="2744193">
                  <a:extLst>
                    <a:ext uri="{9D8B030D-6E8A-4147-A177-3AD203B41FA5}">
                      <a16:colId xmlns:a16="http://schemas.microsoft.com/office/drawing/2014/main" val="215541502"/>
                    </a:ext>
                  </a:extLst>
                </a:gridCol>
              </a:tblGrid>
              <a:tr h="374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effectLst/>
                          <a:latin typeface="segoe-ui_semibold"/>
                        </a:rPr>
                        <a:t>Variable Name</a:t>
                      </a:r>
                    </a:p>
                  </a:txBody>
                  <a:tcPr marL="99336" marR="99336" marT="74502" marB="7450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81160"/>
                  </a:ext>
                </a:extLst>
              </a:tr>
              <a:tr h="380873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scheduledTime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20919"/>
                  </a:ext>
                </a:extLst>
              </a:tr>
              <a:tr h="118260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startTime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5257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74F31-53F5-4213-B03F-C6272A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triggers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34072-B577-4D42-A872-5CDE2EDF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4818" indent="-604818"/>
            <a:r>
              <a:rPr lang="en-US" dirty="0"/>
              <a:t>Manual execution</a:t>
            </a:r>
          </a:p>
          <a:p>
            <a:pPr marL="604818" indent="-604818"/>
            <a:r>
              <a:rPr lang="en-US" dirty="0"/>
              <a:t>Schedule trigger: A trigger that invokes a pipeline on a wall-clock schedule.</a:t>
            </a:r>
          </a:p>
          <a:p>
            <a:pPr marL="604818" indent="-604818"/>
            <a:r>
              <a:rPr lang="en-US" dirty="0"/>
              <a:t>Tumbling window trigger: A trigger that operates on a periodic interval, while also retaining state.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trigger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0AEEEF-8A05-4659-88DC-30B1D4A7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528" y="1209995"/>
            <a:ext cx="5136971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63A68-DB58-47D4-8E17-ED377D26E03F}"/>
              </a:ext>
            </a:extLst>
          </p:cNvPr>
          <p:cNvSpPr/>
          <p:nvPr/>
        </p:nvSpPr>
        <p:spPr>
          <a:xfrm>
            <a:off x="381368" y="1862516"/>
            <a:ext cx="6095160" cy="126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5" dirty="0">
                <a:latin typeface="segoe-ui_normal"/>
              </a:rPr>
              <a:t>A schedule trigger runs pipelines on a wall-clock schedule. This trigger supports periodic and advanced calendar options. For example, the trigger supports intervals like "weekly" or "Monday at 5:00 PM and Thursday at 9:00 PM."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3882103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trigger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252CB61-F0CD-42F6-A709-EB4E542C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614" y="1436663"/>
            <a:ext cx="5910914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20E16-1C88-4120-B739-3747C06ED93E}"/>
              </a:ext>
            </a:extLst>
          </p:cNvPr>
          <p:cNvSpPr/>
          <p:nvPr/>
        </p:nvSpPr>
        <p:spPr>
          <a:xfrm>
            <a:off x="463200" y="2481924"/>
            <a:ext cx="4875591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5" dirty="0">
                <a:latin typeface="segoe-ui_normal"/>
              </a:rPr>
              <a:t>Tumbling window triggers are a type of trigger that fires at a periodic time interval from a specified start time, while retaining state. Tumbling windows are a series of fixed-sized, non-overlapping, and contiguous time intervals.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2146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1D2-1787-B949-B804-4EF80908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043-3A15-DC41-A3C1-D5456FFC1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53275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7E5B8-5DB5-4008-B951-7A564BBA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28E2DA-1439-4F13-A83B-087BF4034550}"/>
              </a:ext>
            </a:extLst>
          </p:cNvPr>
          <p:cNvSpPr/>
          <p:nvPr/>
        </p:nvSpPr>
        <p:spPr>
          <a:xfrm>
            <a:off x="8319933" y="2767224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Execute Pipeline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3D6-357E-4B5D-8B23-4D2F16C6149E}"/>
              </a:ext>
            </a:extLst>
          </p:cNvPr>
          <p:cNvSpPr/>
          <p:nvPr/>
        </p:nvSpPr>
        <p:spPr>
          <a:xfrm>
            <a:off x="9431479" y="205124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Filter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96A73A-C6DB-4293-829E-1CFC74E4B41F}"/>
              </a:ext>
            </a:extLst>
          </p:cNvPr>
          <p:cNvSpPr/>
          <p:nvPr/>
        </p:nvSpPr>
        <p:spPr>
          <a:xfrm>
            <a:off x="539108" y="2209620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 err="1"/>
              <a:t>ForEach</a:t>
            </a:r>
            <a:r>
              <a:rPr lang="en-US" sz="1905" dirty="0"/>
              <a:t>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BB7D03-0F8D-4A70-8688-F6787234D286}"/>
              </a:ext>
            </a:extLst>
          </p:cNvPr>
          <p:cNvSpPr/>
          <p:nvPr/>
        </p:nvSpPr>
        <p:spPr>
          <a:xfrm>
            <a:off x="1620140" y="288083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Get metadata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1CBFB5-B0A5-462F-8B66-066C3163680A}"/>
              </a:ext>
            </a:extLst>
          </p:cNvPr>
          <p:cNvSpPr/>
          <p:nvPr/>
        </p:nvSpPr>
        <p:spPr>
          <a:xfrm>
            <a:off x="2762201" y="371724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If Condition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F8062-4B58-40CA-8983-BC2888611A83}"/>
              </a:ext>
            </a:extLst>
          </p:cNvPr>
          <p:cNvSpPr/>
          <p:nvPr/>
        </p:nvSpPr>
        <p:spPr>
          <a:xfrm>
            <a:off x="3843233" y="456796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Lookup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7BC94-BA47-457E-9881-4113D4022C81}"/>
              </a:ext>
            </a:extLst>
          </p:cNvPr>
          <p:cNvSpPr/>
          <p:nvPr/>
        </p:nvSpPr>
        <p:spPr>
          <a:xfrm>
            <a:off x="4985294" y="5497727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Until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6981F2-9291-49D4-8FB2-E441FA065E2A}"/>
              </a:ext>
            </a:extLst>
          </p:cNvPr>
          <p:cNvSpPr/>
          <p:nvPr/>
        </p:nvSpPr>
        <p:spPr>
          <a:xfrm>
            <a:off x="6096841" y="4564336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Wait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64A1D7-4423-4843-916B-86717EF50063}"/>
              </a:ext>
            </a:extLst>
          </p:cNvPr>
          <p:cNvSpPr/>
          <p:nvPr/>
        </p:nvSpPr>
        <p:spPr>
          <a:xfrm>
            <a:off x="7208387" y="3677883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Web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Branching</a:t>
            </a:r>
            <a:br>
              <a:rPr lang="en-US" dirty="0"/>
            </a:br>
            <a:endParaRPr lang="ru-RU" dirty="0"/>
          </a:p>
        </p:txBody>
      </p:sp>
      <p:pic>
        <p:nvPicPr>
          <p:cNvPr id="2050" name="Picture 2" descr="https://www.purplefrogsystems.com/paul/wp-content/uploads/2017/09/ADFDependsOn-300x235.png">
            <a:extLst>
              <a:ext uri="{FF2B5EF4-FFF2-40B4-BE49-F238E27FC236}">
                <a16:creationId xmlns:a16="http://schemas.microsoft.com/office/drawing/2014/main" id="{BB199E47-2172-4879-85E5-DE50B080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37" y="1324966"/>
            <a:ext cx="3024060" cy="236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7179C0-A7A4-48BE-B7D1-3C90B4A4CBB3}"/>
              </a:ext>
            </a:extLst>
          </p:cNvPr>
          <p:cNvSpPr/>
          <p:nvPr/>
        </p:nvSpPr>
        <p:spPr>
          <a:xfrm>
            <a:off x="502670" y="1874243"/>
            <a:ext cx="5713270" cy="126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skip</a:t>
            </a:r>
          </a:p>
        </p:txBody>
      </p:sp>
    </p:spTree>
    <p:extLst>
      <p:ext uri="{BB962C8B-B14F-4D97-AF65-F5344CB8AC3E}">
        <p14:creationId xmlns:p14="http://schemas.microsoft.com/office/powerpoint/2010/main" val="416356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C4C7A-B0C1-2241-B9F8-32B66E8D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Usecase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55B0A-7E85-5F4C-BDBA-85ECEC2CA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4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Usecase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Manufacturing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</p:spTree>
    <p:extLst>
      <p:ext uri="{BB962C8B-B14F-4D97-AF65-F5344CB8AC3E}">
        <p14:creationId xmlns:p14="http://schemas.microsoft.com/office/powerpoint/2010/main" val="49696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FAE20C-8ADA-0648-BD02-3DB985D1F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2019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AD4485-92BB-8847-9C5B-2AB49114B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New !!! </a:t>
            </a:r>
          </a:p>
        </p:txBody>
      </p:sp>
    </p:spTree>
    <p:extLst>
      <p:ext uri="{BB962C8B-B14F-4D97-AF65-F5344CB8AC3E}">
        <p14:creationId xmlns:p14="http://schemas.microsoft.com/office/powerpoint/2010/main" val="384330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709-1B18-4642-AEEE-A8624C9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5F33C-76BC-F446-8FBF-3180C94A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437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117752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F35-2946-D045-9265-2C26C62B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72DF7-4EE8-8946-AD49-0B304D42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92801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6667-C6D3-5140-901D-63973E4E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24F96-D849-5A4F-9044-85C2DA82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85078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7C5-797B-B446-B8C9-21F94F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4379A-1B22-9040-A386-DB10076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58603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2F7-17DD-410F-9CCD-A2741DD7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C01C-874E-44A5-81A6-A748654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4387"/>
            <a:ext cx="10106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FFE-9EBB-634B-8034-57C85C78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9787E-695E-3E45-9CCC-FF7CB794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889517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68B9-FFED-6947-B84F-03965078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6D18B-FB43-924D-BAE4-3F98191D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30713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5D1-9CF4-724D-826A-6E43023B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90C02-174A-924B-982C-25F9610E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2626295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F709-D569-5F44-86D9-B538A7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225F-672B-5F46-8427-631A578D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79140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83E3-07FE-A642-AFDE-EE0F641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8355-3B20-4E4D-81A7-79EA4CA0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69401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6B35-E4B7-F347-A1A5-214A40C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77230-82C8-3E45-885A-868DAFB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85" cy="6858000"/>
          </a:xfrm>
        </p:spPr>
      </p:pic>
    </p:spTree>
    <p:extLst>
      <p:ext uri="{BB962C8B-B14F-4D97-AF65-F5344CB8AC3E}">
        <p14:creationId xmlns:p14="http://schemas.microsoft.com/office/powerpoint/2010/main" val="813865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909-E06E-CA41-8F1D-3D2DA89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F228-0B35-B24A-A045-0C0DC506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254144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B388-810B-414C-96EA-26CB09779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is most promising for ADF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00AADA-1208-7941-B6BE-2B8EB3AEA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Flows are in General Available</a:t>
            </a:r>
          </a:p>
        </p:txBody>
      </p:sp>
    </p:spTree>
    <p:extLst>
      <p:ext uri="{BB962C8B-B14F-4D97-AF65-F5344CB8AC3E}">
        <p14:creationId xmlns:p14="http://schemas.microsoft.com/office/powerpoint/2010/main" val="3964263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C4C7A-B0C1-2241-B9F8-32B66E8D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Usecase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55B0A-7E85-5F4C-BDBA-85ECEC2CA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Usecase</a:t>
            </a:r>
            <a:r>
              <a:rPr lang="en-US" dirty="0">
                <a:solidFill>
                  <a:schemeClr val="accent1"/>
                </a:solidFill>
              </a:rPr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1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4201-981C-45A0-9DE0-BBB201CA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55FA7-6670-4DB8-A839-4E952FE2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9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CCCE8-D373-43B8-99C6-343F002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138"/>
            <a:ext cx="12192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D7E-CCD7-44B5-9363-BE1D535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E843-5B69-426F-B297-F9FB508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65125"/>
            <a:ext cx="10546136" cy="62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F98AF-9CFC-405F-98BE-8637D97B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32B4-7B61-4DBC-A0FF-C0C1E031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CDF35-336E-4897-9692-AC642654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Data Sources Usage</a:t>
            </a:r>
          </a:p>
        </p:txBody>
      </p:sp>
    </p:spTree>
    <p:extLst>
      <p:ext uri="{BB962C8B-B14F-4D97-AF65-F5344CB8AC3E}">
        <p14:creationId xmlns:p14="http://schemas.microsoft.com/office/powerpoint/2010/main" val="287468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1320</Words>
  <Application>Microsoft Macintosh PowerPoint</Application>
  <PresentationFormat>Widescreen</PresentationFormat>
  <Paragraphs>162</Paragraphs>
  <Slides>59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Impact</vt:lpstr>
      <vt:lpstr>Lato</vt:lpstr>
      <vt:lpstr>Segoe UI</vt:lpstr>
      <vt:lpstr>Segoe UI Light</vt:lpstr>
      <vt:lpstr>segoe-ui_normal</vt:lpstr>
      <vt:lpstr>segoe-ui_semibold</vt:lpstr>
      <vt:lpstr>Wingdings</vt:lpstr>
      <vt:lpstr>Office Theme</vt:lpstr>
      <vt:lpstr>Azure Data Lake &amp; Factory  Level – 400  – Day 2 </vt:lpstr>
      <vt:lpstr>PowerPoint Presentation</vt:lpstr>
      <vt:lpstr>PowerPoint Presentation</vt:lpstr>
      <vt:lpstr>Data Factory</vt:lpstr>
      <vt:lpstr>PowerPoint Presentation</vt:lpstr>
      <vt:lpstr>PowerPoint Presentation</vt:lpstr>
      <vt:lpstr>PowerPoint Presentation</vt:lpstr>
      <vt:lpstr>PowerPoint Presentation</vt:lpstr>
      <vt:lpstr>Data Sources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 Copy Activity, Monitoring </vt:lpstr>
      <vt:lpstr>2. Create the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ADF V2</vt:lpstr>
      <vt:lpstr>Concepts</vt:lpstr>
      <vt:lpstr> Expressions &amp; Parameters </vt:lpstr>
      <vt:lpstr>System variables</vt:lpstr>
      <vt:lpstr>Trigger</vt:lpstr>
      <vt:lpstr>Type of triggers</vt:lpstr>
      <vt:lpstr>Schedule trigger</vt:lpstr>
      <vt:lpstr>Tumbling window trigger</vt:lpstr>
      <vt:lpstr>Control flow</vt:lpstr>
      <vt:lpstr>Control flow</vt:lpstr>
      <vt:lpstr> Branching </vt:lpstr>
      <vt:lpstr>Hands on Usecase </vt:lpstr>
      <vt:lpstr>Usecase  </vt:lpstr>
      <vt:lpstr>Build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is most promising for ADF </vt:lpstr>
      <vt:lpstr>Hands on Usecase </vt:lpstr>
      <vt:lpstr>Usecase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&amp; Factory  Technical Deep Dive –Day 3 </dc:title>
  <dc:creator>Sashank Pappu</dc:creator>
  <cp:lastModifiedBy>Sashank Pappu</cp:lastModifiedBy>
  <cp:revision>20</cp:revision>
  <dcterms:created xsi:type="dcterms:W3CDTF">2019-05-30T03:37:25Z</dcterms:created>
  <dcterms:modified xsi:type="dcterms:W3CDTF">2019-12-23T18:03:15Z</dcterms:modified>
</cp:coreProperties>
</file>